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4" r:id="rId2"/>
    <p:sldId id="257" r:id="rId3"/>
    <p:sldId id="267" r:id="rId4"/>
    <p:sldId id="268" r:id="rId5"/>
    <p:sldId id="275" r:id="rId6"/>
    <p:sldId id="260" r:id="rId7"/>
    <p:sldId id="262" r:id="rId8"/>
    <p:sldId id="269" r:id="rId9"/>
    <p:sldId id="264" r:id="rId10"/>
    <p:sldId id="261" r:id="rId11"/>
    <p:sldId id="259" r:id="rId12"/>
    <p:sldId id="265" r:id="rId13"/>
    <p:sldId id="266" r:id="rId14"/>
    <p:sldId id="270" r:id="rId15"/>
    <p:sldId id="272" r:id="rId16"/>
    <p:sldId id="276" r:id="rId17"/>
    <p:sldId id="271" r:id="rId18"/>
    <p:sldId id="273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3399"/>
    <a:srgbClr val="0033CC"/>
    <a:srgbClr val="D1FAFF"/>
    <a:srgbClr val="1B10FE"/>
    <a:srgbClr val="C5FB8F"/>
    <a:srgbClr val="F6862A"/>
    <a:srgbClr val="023004"/>
    <a:srgbClr val="F73717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494" autoAdjust="0"/>
  </p:normalViewPr>
  <p:slideViewPr>
    <p:cSldViewPr>
      <p:cViewPr>
        <p:scale>
          <a:sx n="77" d="100"/>
          <a:sy n="77" d="100"/>
        </p:scale>
        <p:origin x="-1176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2F4AF-AD20-4952-A40A-71548EF3FD10}" type="datetimeFigureOut">
              <a:rPr lang="es-CO" smtClean="0"/>
              <a:t>16/06/2013</a:t>
            </a:fld>
            <a:endParaRPr lang="es-C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6F120-AFF9-4611-836B-80A586A3963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8785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06F120-AFF9-4611-836B-80A586A39630}" type="slidenum">
              <a:rPr lang="es-CO" smtClean="0"/>
              <a:t>16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8151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DEC0E-1A83-4204-B61B-61C5D7C8892B}" type="datetimeFigureOut">
              <a:rPr lang="en-US"/>
              <a:pPr>
                <a:defRPr/>
              </a:pPr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73C9D-41DA-4171-9274-81801386B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EF162-5D76-4416-9D85-7CD1F96F77FA}" type="datetimeFigureOut">
              <a:rPr lang="en-US"/>
              <a:pPr>
                <a:defRPr/>
              </a:pPr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D9492-452F-48EC-9467-D184A7045F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3D302-A529-4BDA-817A-38619ECE22F9}" type="datetimeFigureOut">
              <a:rPr lang="en-US"/>
              <a:pPr>
                <a:defRPr/>
              </a:pPr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A837C-D9F6-4679-B5D7-DD3F8B85D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9649D-7F57-4853-9C65-2839F44A6B46}" type="datetimeFigureOut">
              <a:rPr lang="en-US"/>
              <a:pPr>
                <a:defRPr/>
              </a:pPr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A93E8-1370-44FB-88C1-7549B6F131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A23C0-AD09-4521-A5B4-F1E86E692857}" type="datetimeFigureOut">
              <a:rPr lang="en-US"/>
              <a:pPr>
                <a:defRPr/>
              </a:pPr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E09B3-658D-448E-96AD-28FBEBDEF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7AE17-76CC-4F0A-AC9E-3D33C39A4A2D}" type="datetimeFigureOut">
              <a:rPr lang="en-US"/>
              <a:pPr>
                <a:defRPr/>
              </a:pPr>
              <a:t>6/16/2013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2AE58-EBE0-41B9-8E97-CCA75117A4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ADD67-54D3-486B-879C-A4769BF1F382}" type="datetimeFigureOut">
              <a:rPr lang="en-US"/>
              <a:pPr>
                <a:defRPr/>
              </a:pPr>
              <a:t>6/16/2013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06E25-9498-4342-8A74-F6C0F36C97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7986D-9CDA-4049-A278-B2DB00646CFC}" type="datetimeFigureOut">
              <a:rPr lang="en-US"/>
              <a:pPr>
                <a:defRPr/>
              </a:pPr>
              <a:t>6/16/2013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1309C-EE77-4059-A1FC-104A53FC8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C3794-CD08-4E8F-A682-7E57D492A91B}" type="datetimeFigureOut">
              <a:rPr lang="en-US"/>
              <a:pPr>
                <a:defRPr/>
              </a:pPr>
              <a:t>6/16/2013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A3271-48D7-4798-921C-FAB925C057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8D8AD-C457-424B-86B7-FD0B369075ED}" type="datetimeFigureOut">
              <a:rPr lang="en-US"/>
              <a:pPr>
                <a:defRPr/>
              </a:pPr>
              <a:t>6/16/2013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A94A7-6014-4312-8AEA-61869A2A0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ECFF0-F7DD-4111-B793-71E377CA14DF}" type="datetimeFigureOut">
              <a:rPr lang="en-US"/>
              <a:pPr>
                <a:defRPr/>
              </a:pPr>
              <a:t>6/16/2013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46C83-6C15-4FD3-BDFF-0F3846E6C6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EA6DC59-59A8-4DDF-87ED-AACD3B94C7AC}" type="datetimeFigureOut">
              <a:rPr lang="en-US"/>
              <a:pPr>
                <a:defRPr/>
              </a:pPr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C1FDAE-58EB-498D-982F-D57E0888AF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news.com/education/articles/2009/08/19/dropouts-loom-large-for-schools" TargetMode="External"/><Relationship Id="rId2" Type="http://schemas.openxmlformats.org/officeDocument/2006/relationships/hyperlink" Target="http://www.ncssfl.org/papers/BenefitsSecondLanguageStudyNEA.pdf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 rot="21009868">
            <a:off x="609600" y="533400"/>
            <a:ext cx="3733800" cy="3048000"/>
          </a:xfrm>
          <a:prstGeom prst="ellips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Better SAT scores</a:t>
            </a:r>
          </a:p>
        </p:txBody>
      </p:sp>
      <p:sp>
        <p:nvSpPr>
          <p:cNvPr id="6" name="Oval 5"/>
          <p:cNvSpPr/>
          <p:nvPr/>
        </p:nvSpPr>
        <p:spPr>
          <a:xfrm rot="1019180">
            <a:off x="5468938" y="860425"/>
            <a:ext cx="3733800" cy="3048000"/>
          </a:xfrm>
          <a:prstGeom prst="ellipse">
            <a:avLst/>
          </a:prstGeom>
          <a:solidFill>
            <a:schemeClr val="accent2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Better reading skills</a:t>
            </a:r>
          </a:p>
        </p:txBody>
      </p:sp>
      <p:sp>
        <p:nvSpPr>
          <p:cNvPr id="7" name="Oval 6"/>
          <p:cNvSpPr/>
          <p:nvPr/>
        </p:nvSpPr>
        <p:spPr>
          <a:xfrm rot="21158774">
            <a:off x="2693988" y="3275013"/>
            <a:ext cx="3733800" cy="3048000"/>
          </a:xfrm>
          <a:prstGeom prst="ellipse">
            <a:avLst/>
          </a:prstGeom>
          <a:solidFill>
            <a:srgbClr val="18501B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Better math skills</a:t>
            </a:r>
          </a:p>
        </p:txBody>
      </p:sp>
      <p:sp>
        <p:nvSpPr>
          <p:cNvPr id="8" name="Oval 7"/>
          <p:cNvSpPr/>
          <p:nvPr/>
        </p:nvSpPr>
        <p:spPr>
          <a:xfrm rot="21373067">
            <a:off x="2282825" y="1147763"/>
            <a:ext cx="4819650" cy="2384425"/>
          </a:xfrm>
          <a:prstGeom prst="ellipse">
            <a:avLst/>
          </a:prstGeom>
          <a:solidFill>
            <a:srgbClr val="FFFF99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>
                <a:solidFill>
                  <a:srgbClr val="002060"/>
                </a:solidFill>
              </a:rPr>
              <a:t>Better vocabulary</a:t>
            </a:r>
          </a:p>
        </p:txBody>
      </p:sp>
      <p:sp>
        <p:nvSpPr>
          <p:cNvPr id="9" name="Oval 8"/>
          <p:cNvSpPr/>
          <p:nvPr/>
        </p:nvSpPr>
        <p:spPr>
          <a:xfrm rot="20647818">
            <a:off x="352425" y="3254375"/>
            <a:ext cx="4284663" cy="3048000"/>
          </a:xfrm>
          <a:prstGeom prst="ellipse">
            <a:avLst/>
          </a:prstGeom>
          <a:solidFill>
            <a:srgbClr val="F73717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Better listening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skills</a:t>
            </a:r>
          </a:p>
        </p:txBody>
      </p:sp>
      <p:sp>
        <p:nvSpPr>
          <p:cNvPr id="10" name="Oval 9"/>
          <p:cNvSpPr/>
          <p:nvPr/>
        </p:nvSpPr>
        <p:spPr>
          <a:xfrm rot="434335">
            <a:off x="5316538" y="3330575"/>
            <a:ext cx="3733800" cy="3048000"/>
          </a:xfrm>
          <a:prstGeom prst="ellipse">
            <a:avLst/>
          </a:prstGeom>
          <a:solidFill>
            <a:srgbClr val="1B10FE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Better memory</a:t>
            </a:r>
          </a:p>
        </p:txBody>
      </p:sp>
      <p:sp>
        <p:nvSpPr>
          <p:cNvPr id="11" name="Oval 10"/>
          <p:cNvSpPr/>
          <p:nvPr/>
        </p:nvSpPr>
        <p:spPr>
          <a:xfrm rot="21180962">
            <a:off x="1266825" y="1668463"/>
            <a:ext cx="5102225" cy="3595687"/>
          </a:xfrm>
          <a:prstGeom prst="ellipse">
            <a:avLst/>
          </a:prstGeom>
          <a:solidFill>
            <a:schemeClr val="tx1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Better problem solving skills</a:t>
            </a:r>
          </a:p>
        </p:txBody>
      </p:sp>
      <p:sp>
        <p:nvSpPr>
          <p:cNvPr id="12" name="Oval 11"/>
          <p:cNvSpPr/>
          <p:nvPr/>
        </p:nvSpPr>
        <p:spPr>
          <a:xfrm rot="766638">
            <a:off x="1952625" y="3856038"/>
            <a:ext cx="4884738" cy="3048000"/>
          </a:xfrm>
          <a:prstGeom prst="ellipse">
            <a:avLst/>
          </a:prstGeom>
          <a:solidFill>
            <a:srgbClr val="FFC000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Better cognitive flexibility</a:t>
            </a:r>
          </a:p>
        </p:txBody>
      </p:sp>
      <p:sp>
        <p:nvSpPr>
          <p:cNvPr id="13" name="Oval 12"/>
          <p:cNvSpPr/>
          <p:nvPr/>
        </p:nvSpPr>
        <p:spPr>
          <a:xfrm rot="21377276">
            <a:off x="2479675" y="188913"/>
            <a:ext cx="5334000" cy="3540125"/>
          </a:xfrm>
          <a:prstGeom prst="ellipse">
            <a:avLst/>
          </a:prstGeom>
          <a:solidFill>
            <a:srgbClr val="023004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Better grades in core subjects</a:t>
            </a:r>
          </a:p>
        </p:txBody>
      </p:sp>
      <p:sp>
        <p:nvSpPr>
          <p:cNvPr id="14" name="Oval 13"/>
          <p:cNvSpPr/>
          <p:nvPr/>
        </p:nvSpPr>
        <p:spPr>
          <a:xfrm rot="20648326">
            <a:off x="58738" y="1089025"/>
            <a:ext cx="3733800" cy="3048000"/>
          </a:xfrm>
          <a:prstGeom prst="ellipse">
            <a:avLst/>
          </a:prstGeom>
          <a:solidFill>
            <a:srgbClr val="FF0000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Higher self-esteem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9425521"/>
      </p:ext>
    </p:extLst>
  </p:cSld>
  <p:clrMapOvr>
    <a:masterClrMapping/>
  </p:clrMapOvr>
  <p:transition advTm="1918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/>
          <a:lstStyle/>
          <a:p>
            <a:r>
              <a:rPr lang="en-US" sz="4200" b="1" smtClean="0">
                <a:solidFill>
                  <a:srgbClr val="CCFFFF"/>
                </a:solidFill>
              </a:rPr>
              <a:t>Students who study another language… </a:t>
            </a:r>
            <a:r>
              <a:rPr lang="en-US" sz="5400" b="1" smtClean="0">
                <a:solidFill>
                  <a:schemeClr val="bg1"/>
                </a:solidFill>
              </a:rPr>
              <a:t>do better in </a:t>
            </a:r>
            <a:r>
              <a:rPr lang="en-US" sz="5400" b="1" smtClean="0">
                <a:solidFill>
                  <a:srgbClr val="FFFF00"/>
                </a:solidFill>
              </a:rPr>
              <a:t>core subjects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0" y="6248400"/>
            <a:ext cx="9144000" cy="609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Studies:     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Diaz, 1983;  </a:t>
            </a:r>
            <a:r>
              <a:rPr lang="en-US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Saville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-</a:t>
            </a:r>
            <a:r>
              <a:rPr lang="en-US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Troike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1984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304800" y="1905000"/>
            <a:ext cx="8763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dirty="0">
                <a:latin typeface="Calibri" pitchFamily="34" charset="0"/>
              </a:rPr>
              <a:t>	</a:t>
            </a:r>
            <a:r>
              <a:rPr lang="en-US" sz="4800" b="1" dirty="0">
                <a:solidFill>
                  <a:schemeClr val="bg1"/>
                </a:solidFill>
                <a:latin typeface="Calibri" pitchFamily="34" charset="0"/>
              </a:rPr>
              <a:t>Several studies link studying foreign languages with </a:t>
            </a:r>
            <a:r>
              <a:rPr lang="en-US" sz="6000" b="1" dirty="0">
                <a:solidFill>
                  <a:srgbClr val="FFFF66"/>
                </a:solidFill>
                <a:latin typeface="Calibri" pitchFamily="34" charset="0"/>
              </a:rPr>
              <a:t>improved spatial </a:t>
            </a:r>
            <a:r>
              <a:rPr lang="en-US" sz="6000" b="1" dirty="0" smtClean="0">
                <a:solidFill>
                  <a:srgbClr val="FFFF66"/>
                </a:solidFill>
                <a:latin typeface="Calibri" pitchFamily="34" charset="0"/>
              </a:rPr>
              <a:t>abilities </a:t>
            </a:r>
            <a:r>
              <a:rPr lang="en-US" sz="4800" b="1" dirty="0">
                <a:solidFill>
                  <a:schemeClr val="bg1"/>
                </a:solidFill>
                <a:latin typeface="Calibri" pitchFamily="34" charset="0"/>
              </a:rPr>
              <a:t>leading to better performance in mathematics</a:t>
            </a:r>
          </a:p>
        </p:txBody>
      </p:sp>
      <p:sp>
        <p:nvSpPr>
          <p:cNvPr id="2" name="Rectangle 1"/>
          <p:cNvSpPr/>
          <p:nvPr/>
        </p:nvSpPr>
        <p:spPr>
          <a:xfrm>
            <a:off x="327455" y="3378367"/>
            <a:ext cx="8816545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improved spatial abilities</a:t>
            </a:r>
            <a:endParaRPr lang="es-CO" sz="6000" b="1" cap="none" spc="0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Oval 7"/>
          <p:cNvSpPr/>
          <p:nvPr/>
        </p:nvSpPr>
        <p:spPr>
          <a:xfrm rot="21158774">
            <a:off x="3913509" y="455613"/>
            <a:ext cx="3733800" cy="3048000"/>
          </a:xfrm>
          <a:prstGeom prst="ellipse">
            <a:avLst/>
          </a:prstGeom>
          <a:solidFill>
            <a:srgbClr val="18501B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Better math skills</a:t>
            </a:r>
          </a:p>
        </p:txBody>
      </p:sp>
    </p:spTree>
    <p:custDataLst>
      <p:tags r:id="rId1"/>
    </p:custDataLst>
  </p:cSld>
  <p:clrMapOvr>
    <a:masterClrMapping/>
  </p:clrMapOvr>
  <p:transition advTm="790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Students who study another language… </a:t>
            </a:r>
            <a:r>
              <a:rPr lang="en-US" sz="5400" b="1" dirty="0" smtClean="0">
                <a:solidFill>
                  <a:schemeClr val="bg1"/>
                </a:solidFill>
              </a:rPr>
              <a:t>do better in </a:t>
            </a:r>
            <a:r>
              <a:rPr lang="en-US" sz="5400" b="1" dirty="0" smtClean="0">
                <a:solidFill>
                  <a:srgbClr val="FFFF00"/>
                </a:solidFill>
              </a:rPr>
              <a:t>core subjects 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0" y="6176319"/>
            <a:ext cx="4038600" cy="609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Study:     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Eaton, 1994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0" y="1828800"/>
            <a:ext cx="9144000" cy="4191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2800" dirty="0">
                <a:latin typeface="Calibri" pitchFamily="34" charset="0"/>
              </a:rPr>
              <a:t>	</a:t>
            </a:r>
            <a:r>
              <a:rPr lang="en-US" sz="4200" b="1" dirty="0">
                <a:solidFill>
                  <a:schemeClr val="bg1"/>
                </a:solidFill>
                <a:latin typeface="Calibri" pitchFamily="34" charset="0"/>
              </a:rPr>
              <a:t>A study in Kansas found </a:t>
            </a:r>
            <a:r>
              <a:rPr lang="en-US" sz="4200" b="1" dirty="0" smtClean="0">
                <a:solidFill>
                  <a:schemeClr val="bg1"/>
                </a:solidFill>
                <a:latin typeface="Calibri" pitchFamily="34" charset="0"/>
              </a:rPr>
              <a:t>students who study a second language </a:t>
            </a:r>
            <a:r>
              <a:rPr lang="en-US" sz="4200" b="1" dirty="0">
                <a:solidFill>
                  <a:schemeClr val="bg1"/>
                </a:solidFill>
                <a:latin typeface="Calibri" pitchFamily="34" charset="0"/>
              </a:rPr>
              <a:t>surpassed national averages in all subjects, </a:t>
            </a:r>
            <a:endParaRPr lang="en-US" sz="48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2900" y="3970638"/>
            <a:ext cx="8382000" cy="1752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6000" b="1" dirty="0">
                <a:solidFill>
                  <a:srgbClr val="FFFF00"/>
                </a:solidFill>
                <a:latin typeface="Calibri" pitchFamily="34" charset="0"/>
              </a:rPr>
              <a:t>performing especially </a:t>
            </a:r>
            <a:endParaRPr lang="en-US" sz="6000" b="1" dirty="0" smtClean="0">
              <a:solidFill>
                <a:srgbClr val="FFFF00"/>
              </a:solidFill>
              <a:latin typeface="Calibri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6000" b="1" dirty="0" smtClean="0">
                <a:solidFill>
                  <a:srgbClr val="FFFF00"/>
                </a:solidFill>
                <a:latin typeface="Calibri" pitchFamily="34" charset="0"/>
              </a:rPr>
              <a:t>well </a:t>
            </a:r>
            <a:r>
              <a:rPr lang="en-US" sz="6000" b="1" dirty="0">
                <a:solidFill>
                  <a:srgbClr val="FFFF00"/>
                </a:solidFill>
                <a:latin typeface="Calibri" pitchFamily="34" charset="0"/>
              </a:rPr>
              <a:t>in </a:t>
            </a:r>
            <a:r>
              <a:rPr lang="en-US" sz="6000" b="1" dirty="0" smtClean="0">
                <a:solidFill>
                  <a:srgbClr val="FFFF00"/>
                </a:solidFill>
                <a:latin typeface="Calibri" pitchFamily="34" charset="0"/>
              </a:rPr>
              <a:t>mathematics</a:t>
            </a:r>
            <a:endParaRPr lang="en-US" sz="60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697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Students who study another language… </a:t>
            </a:r>
            <a:r>
              <a:rPr lang="en-US" sz="5400" b="1" dirty="0" smtClean="0">
                <a:solidFill>
                  <a:schemeClr val="bg1"/>
                </a:solidFill>
              </a:rPr>
              <a:t>develop better basic skills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0" y="5867400"/>
            <a:ext cx="9144000" cy="990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Studies:      </a:t>
            </a:r>
            <a:r>
              <a:rPr lang="en-US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Bruck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Lambert, Tucker 1974;   </a:t>
            </a:r>
            <a:r>
              <a:rPr lang="en-US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Hakuta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1986;    		  Weatherford, 1986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	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609600" y="1752600"/>
            <a:ext cx="8001000" cy="3886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>
                <a:latin typeface="+mn-lt"/>
              </a:rPr>
              <a:t>	</a:t>
            </a:r>
            <a:r>
              <a:rPr lang="en-US" sz="5200" b="1" dirty="0">
                <a:solidFill>
                  <a:srgbClr val="002060"/>
                </a:solidFill>
                <a:latin typeface="+mn-lt"/>
              </a:rPr>
              <a:t>P</a:t>
            </a:r>
            <a:r>
              <a:rPr lang="en-US" sz="5200" b="1" dirty="0" err="1">
                <a:solidFill>
                  <a:srgbClr val="002060"/>
                </a:solidFill>
                <a:latin typeface="+mn-lt"/>
              </a:rPr>
              <a:t>eople</a:t>
            </a:r>
            <a:r>
              <a:rPr lang="en-US" sz="5200" b="1" dirty="0">
                <a:solidFill>
                  <a:srgbClr val="002060"/>
                </a:solidFill>
                <a:latin typeface="+mn-lt"/>
              </a:rPr>
              <a:t> who are competent in more than one language 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5200" b="1" dirty="0">
              <a:solidFill>
                <a:srgbClr val="002060"/>
              </a:solidFill>
              <a:latin typeface="+mn-lt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5200" b="1" dirty="0">
              <a:solidFill>
                <a:srgbClr val="002060"/>
              </a:solidFill>
              <a:latin typeface="+mn-lt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5200" b="1" dirty="0">
                <a:solidFill>
                  <a:srgbClr val="002060"/>
                </a:solidFill>
                <a:latin typeface="+mn-lt"/>
              </a:rPr>
              <a:t>in tests of verbal and non-verbal intelligence.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" y="2743200"/>
            <a:ext cx="8458200" cy="1477328"/>
          </a:xfrm>
          <a:prstGeom prst="rect">
            <a:avLst/>
          </a:prstGeom>
          <a:noFill/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5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consistently outscore monolinguals </a:t>
            </a:r>
          </a:p>
        </p:txBody>
      </p:sp>
      <p:sp>
        <p:nvSpPr>
          <p:cNvPr id="9" name="Oval 8"/>
          <p:cNvSpPr/>
          <p:nvPr/>
        </p:nvSpPr>
        <p:spPr>
          <a:xfrm rot="21377276">
            <a:off x="1766246" y="1825030"/>
            <a:ext cx="4686300" cy="2927350"/>
          </a:xfrm>
          <a:prstGeom prst="ellipse">
            <a:avLst/>
          </a:prstGeom>
          <a:solidFill>
            <a:srgbClr val="023004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Better basic skills</a:t>
            </a:r>
          </a:p>
        </p:txBody>
      </p:sp>
    </p:spTree>
    <p:custDataLst>
      <p:tags r:id="rId1"/>
    </p:custDataLst>
  </p:cSld>
  <p:clrMapOvr>
    <a:masterClrMapping/>
  </p:clrMapOvr>
  <p:transition advTm="894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2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Students who study another language… </a:t>
            </a:r>
            <a:r>
              <a:rPr lang="en-US" sz="5400" b="1" dirty="0" smtClean="0">
                <a:solidFill>
                  <a:schemeClr val="bg1"/>
                </a:solidFill>
              </a:rPr>
              <a:t>develop </a:t>
            </a:r>
            <a:r>
              <a:rPr lang="en-US" sz="5400" b="1" dirty="0" smtClean="0">
                <a:solidFill>
                  <a:srgbClr val="FFFF00"/>
                </a:solidFill>
              </a:rPr>
              <a:t>self-confidence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0" y="5867400"/>
            <a:ext cx="9144000" cy="9906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Studies:      </a:t>
            </a:r>
            <a:r>
              <a:rPr lang="en-US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Masciantonio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1977;  Saunders 1998;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	  Andrade et al, 1989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	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304800" y="1752600"/>
            <a:ext cx="8534400" cy="3886200"/>
          </a:xfrm>
          <a:prstGeom prst="rect">
            <a:avLst/>
          </a:prstGeom>
          <a:solidFill>
            <a:srgbClr val="FFFF99"/>
          </a:solidFill>
        </p:spPr>
        <p:txBody>
          <a:bodyPr>
            <a:normAutofit fontScale="77500" lnSpcReduction="2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>
                <a:latin typeface="+mn-lt"/>
              </a:rPr>
              <a:t>	</a:t>
            </a:r>
            <a:r>
              <a:rPr lang="en-US" sz="3700" b="1" dirty="0">
                <a:solidFill>
                  <a:srgbClr val="002060"/>
                </a:solidFill>
                <a:latin typeface="+mn-lt"/>
              </a:rPr>
              <a:t>Several studies find language students have 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100" b="1" dirty="0">
                <a:solidFill>
                  <a:srgbClr val="002060"/>
                </a:solidFill>
                <a:latin typeface="+mn-lt"/>
              </a:rPr>
              <a:t>significantly</a:t>
            </a:r>
            <a:r>
              <a:rPr lang="en-US" sz="5400" b="1" dirty="0">
                <a:solidFill>
                  <a:srgbClr val="002060"/>
                </a:solidFill>
                <a:latin typeface="+mn-lt"/>
              </a:rPr>
              <a:t> 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7700" b="1" dirty="0">
                <a:solidFill>
                  <a:srgbClr val="002060"/>
                </a:solidFill>
                <a:latin typeface="+mn-lt"/>
              </a:rPr>
              <a:t>higher self-esteem 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800" b="1" dirty="0">
                <a:solidFill>
                  <a:srgbClr val="002060"/>
                </a:solidFill>
                <a:latin typeface="+mn-lt"/>
              </a:rPr>
              <a:t>and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6800" b="1" dirty="0">
                <a:solidFill>
                  <a:srgbClr val="002060"/>
                </a:solidFill>
                <a:latin typeface="+mn-lt"/>
              </a:rPr>
              <a:t>belief in their own abilities 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>
                <a:solidFill>
                  <a:srgbClr val="002060"/>
                </a:solidFill>
                <a:latin typeface="+mn-lt"/>
              </a:rPr>
              <a:t>than non-language students.</a:t>
            </a:r>
          </a:p>
        </p:txBody>
      </p:sp>
      <p:sp>
        <p:nvSpPr>
          <p:cNvPr id="5" name="Oval 4"/>
          <p:cNvSpPr/>
          <p:nvPr/>
        </p:nvSpPr>
        <p:spPr>
          <a:xfrm rot="20648326">
            <a:off x="346075" y="2586038"/>
            <a:ext cx="3733800" cy="3048000"/>
          </a:xfrm>
          <a:prstGeom prst="ellipse">
            <a:avLst/>
          </a:prstGeom>
          <a:solidFill>
            <a:srgbClr val="FF0000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Higher self-esteem</a:t>
            </a:r>
          </a:p>
        </p:txBody>
      </p:sp>
    </p:spTree>
    <p:custDataLst>
      <p:tags r:id="rId1"/>
    </p:custDataLst>
  </p:cSld>
  <p:clrMapOvr>
    <a:masterClrMapping/>
  </p:clrMapOvr>
  <p:transition advTm="1070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Students who study another language… </a:t>
            </a:r>
            <a:r>
              <a:rPr lang="en-US" sz="5400" b="1" dirty="0" smtClean="0">
                <a:solidFill>
                  <a:schemeClr val="bg1"/>
                </a:solidFill>
              </a:rPr>
              <a:t>do better in </a:t>
            </a:r>
            <a:r>
              <a:rPr lang="en-US" sz="7000" b="1" dirty="0" smtClean="0">
                <a:solidFill>
                  <a:srgbClr val="FFFF00"/>
                </a:solidFill>
              </a:rPr>
              <a:t>college</a:t>
            </a:r>
            <a:endParaRPr lang="en-US" sz="7000" b="1" dirty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0" y="5943600"/>
            <a:ext cx="8458200" cy="609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Study:     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U.S. News and World Report, 2009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838200" y="1905000"/>
            <a:ext cx="70866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Calibri" pitchFamily="34" charset="0"/>
              </a:rPr>
              <a:t>	</a:t>
            </a:r>
            <a:r>
              <a:rPr lang="en-US" sz="5000" b="1">
                <a:solidFill>
                  <a:schemeClr val="bg1"/>
                </a:solidFill>
                <a:latin typeface="Calibri" pitchFamily="34" charset="0"/>
              </a:rPr>
              <a:t>30% of college students drop out during their first year and </a:t>
            </a:r>
            <a:r>
              <a:rPr lang="en-US" sz="5000" b="1">
                <a:solidFill>
                  <a:srgbClr val="FFFF00"/>
                </a:solidFill>
                <a:latin typeface="Calibri" pitchFamily="34" charset="0"/>
              </a:rPr>
              <a:t>only 50% finish a four year degree </a:t>
            </a:r>
          </a:p>
        </p:txBody>
      </p:sp>
      <p:sp>
        <p:nvSpPr>
          <p:cNvPr id="8" name="Rounded Rectangle 7"/>
          <p:cNvSpPr/>
          <p:nvPr/>
        </p:nvSpPr>
        <p:spPr>
          <a:xfrm rot="21323239">
            <a:off x="871538" y="1222375"/>
            <a:ext cx="7848600" cy="4953000"/>
          </a:xfrm>
          <a:prstGeom prst="roundRect">
            <a:avLst/>
          </a:prstGeom>
          <a:solidFill>
            <a:srgbClr val="C00000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/>
              <a:t>Students who took 3 years of a second language in high school </a:t>
            </a:r>
            <a:r>
              <a:rPr lang="en-US" sz="5500" b="1" dirty="0"/>
              <a:t>earn better grades in college</a:t>
            </a:r>
            <a:r>
              <a:rPr lang="en-US" sz="4800" b="1" dirty="0"/>
              <a:t> </a:t>
            </a:r>
            <a:r>
              <a:rPr lang="en-US" sz="4000" b="1" dirty="0"/>
              <a:t>&amp;</a:t>
            </a:r>
            <a:r>
              <a:rPr lang="en-US" sz="4800" b="1" dirty="0"/>
              <a:t> </a:t>
            </a:r>
            <a:r>
              <a:rPr lang="en-US" sz="6000" b="1" dirty="0"/>
              <a:t>are less likely to drop out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Horn &amp; </a:t>
            </a:r>
            <a:r>
              <a:rPr lang="en-US" sz="2800" b="1" dirty="0" err="1"/>
              <a:t>Kojaku</a:t>
            </a:r>
            <a:r>
              <a:rPr lang="en-US" sz="2800" b="1" dirty="0"/>
              <a:t>, 2001</a:t>
            </a:r>
          </a:p>
        </p:txBody>
      </p:sp>
    </p:spTree>
    <p:custDataLst>
      <p:tags r:id="rId1"/>
    </p:custDataLst>
  </p:cSld>
  <p:clrMapOvr>
    <a:masterClrMapping/>
  </p:clrMapOvr>
  <p:transition advTm="1629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838200" y="6019800"/>
            <a:ext cx="8305800" cy="838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sz="40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National Security Council, 2007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381000" y="381000"/>
            <a:ext cx="8382000" cy="6629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>
                <a:latin typeface="+mn-lt"/>
              </a:rPr>
              <a:t>	</a:t>
            </a:r>
            <a:r>
              <a:rPr lang="en-US" sz="55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rPr>
              <a:t>“</a:t>
            </a:r>
            <a:r>
              <a:rPr lang="en-US" sz="5500" b="1" dirty="0">
                <a:solidFill>
                  <a:schemeClr val="bg1"/>
                </a:solidFill>
                <a:latin typeface="+mn-lt"/>
              </a:rPr>
              <a:t>A pervasive lack of knowledge about foreign cultures and foreign languages threatens the security of the United States</a:t>
            </a:r>
            <a:r>
              <a:rPr lang="en-US" sz="55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rPr>
              <a:t>”</a:t>
            </a:r>
          </a:p>
        </p:txBody>
      </p:sp>
    </p:spTree>
  </p:cSld>
  <p:clrMapOvr>
    <a:masterClrMapping/>
  </p:clrMapOvr>
  <p:transition advTm="7277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/>
          <a:lstStyle/>
          <a:p>
            <a:r>
              <a:rPr lang="en-US" sz="4200" b="1" smtClean="0">
                <a:solidFill>
                  <a:schemeClr val="bg1"/>
                </a:solidFill>
              </a:rPr>
              <a:t>Students who study another language… </a:t>
            </a:r>
            <a:r>
              <a:rPr lang="en-US" sz="5400" b="1" smtClean="0">
                <a:solidFill>
                  <a:srgbClr val="FFFF99"/>
                </a:solidFill>
              </a:rPr>
              <a:t>do better in core subjects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0" y="6248400"/>
            <a:ext cx="4038600" cy="609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Study:     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Dumas, 1999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0" y="1828800"/>
            <a:ext cx="9067800" cy="4419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>
                <a:latin typeface="+mn-lt"/>
              </a:rPr>
              <a:t>	</a:t>
            </a:r>
            <a:r>
              <a:rPr lang="en-US" sz="3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 study of 13,200 students in Louisiana found, </a:t>
            </a:r>
            <a:r>
              <a:rPr lang="en-US" sz="5400" b="1" dirty="0">
                <a:latin typeface="+mn-lt"/>
              </a:rPr>
              <a:t>regardless of</a:t>
            </a:r>
            <a:r>
              <a:rPr lang="en-US" sz="4100" b="1" dirty="0">
                <a:latin typeface="+mn-lt"/>
              </a:rPr>
              <a:t> </a:t>
            </a:r>
            <a:r>
              <a:rPr lang="en-US" sz="3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race, gender or </a:t>
            </a:r>
            <a:r>
              <a:rPr lang="en-US" sz="5400" b="1" dirty="0">
                <a:latin typeface="+mn-lt"/>
              </a:rPr>
              <a:t>academic level</a:t>
            </a:r>
            <a:r>
              <a:rPr lang="en-US" sz="4100" b="1" dirty="0">
                <a:latin typeface="+mn-lt"/>
              </a:rPr>
              <a:t>,  </a:t>
            </a:r>
            <a:r>
              <a:rPr lang="en-US" sz="3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children taking foreign language classes</a:t>
            </a:r>
            <a:r>
              <a:rPr lang="en-US" sz="3600" b="1" dirty="0">
                <a:latin typeface="+mn-lt"/>
              </a:rPr>
              <a:t> </a:t>
            </a:r>
            <a:r>
              <a:rPr lang="en-US" sz="5400" b="1" dirty="0">
                <a:latin typeface="+mn-lt"/>
              </a:rPr>
              <a:t>did better on the  English section</a:t>
            </a:r>
            <a:r>
              <a:rPr lang="en-US" sz="4100" b="1" dirty="0">
                <a:latin typeface="+mn-lt"/>
              </a:rPr>
              <a:t> </a:t>
            </a:r>
            <a:r>
              <a:rPr lang="en-US" sz="3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of the Louisiana Basic Skills test than those who did not.</a:t>
            </a:r>
          </a:p>
        </p:txBody>
      </p:sp>
      <p:sp>
        <p:nvSpPr>
          <p:cNvPr id="9" name="Rounded Rectangle 8"/>
          <p:cNvSpPr/>
          <p:nvPr/>
        </p:nvSpPr>
        <p:spPr>
          <a:xfrm rot="21081027">
            <a:off x="2145808" y="762227"/>
            <a:ext cx="6427755" cy="4418362"/>
          </a:xfrm>
          <a:prstGeom prst="roundRect">
            <a:avLst/>
          </a:prstGeom>
          <a:solidFill>
            <a:srgbClr val="FF0000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/>
              <a:t>A second language is for everyone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1971120"/>
      </p:ext>
    </p:extLst>
  </p:cSld>
  <p:clrMapOvr>
    <a:masterClrMapping/>
  </p:clrMapOvr>
  <p:transition advTm="1193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/>
          <p:cNvSpPr>
            <a:spLocks noGrp="1"/>
          </p:cNvSpPr>
          <p:nvPr>
            <p:ph sz="half" idx="1"/>
          </p:nvPr>
        </p:nvSpPr>
        <p:spPr>
          <a:xfrm>
            <a:off x="304800" y="838200"/>
            <a:ext cx="2895600" cy="5287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1400" dirty="0" smtClean="0"/>
              <a:t>Bibliography</a:t>
            </a:r>
          </a:p>
          <a:p>
            <a:pPr>
              <a:buFont typeface="Arial" charset="0"/>
              <a:buNone/>
            </a:pPr>
            <a:endParaRPr lang="en-US" sz="1400" dirty="0" smtClean="0"/>
          </a:p>
          <a:p>
            <a:pPr>
              <a:buFont typeface="Arial" charset="0"/>
              <a:buNone/>
            </a:pPr>
            <a:r>
              <a:rPr lang="en-US" sz="1400" dirty="0" smtClean="0"/>
              <a:t>This PowerPoint presentation summarizes </a:t>
            </a:r>
            <a:r>
              <a:rPr lang="en-US" sz="1400" dirty="0" smtClean="0"/>
              <a:t>portions </a:t>
            </a:r>
            <a:r>
              <a:rPr lang="en-US" sz="1400" dirty="0" smtClean="0"/>
              <a:t>of a much larger document titled “The benefits of Second Language Study” published by NEA Research (2007) and available online at </a:t>
            </a:r>
            <a:r>
              <a:rPr lang="en-US" sz="1400" dirty="0" smtClean="0">
                <a:hlinkClick r:id="rId2"/>
              </a:rPr>
              <a:t>http://</a:t>
            </a:r>
            <a:r>
              <a:rPr lang="en-US" sz="1400" dirty="0" err="1" smtClean="0">
                <a:hlinkClick r:id="rId2"/>
              </a:rPr>
              <a:t>www.ncssfl.org</a:t>
            </a:r>
            <a:r>
              <a:rPr lang="en-US" sz="1400" dirty="0" smtClean="0">
                <a:hlinkClick r:id="rId2"/>
              </a:rPr>
              <a:t>/papers/</a:t>
            </a:r>
            <a:r>
              <a:rPr lang="en-US" sz="1400" dirty="0" err="1" smtClean="0">
                <a:hlinkClick r:id="rId2"/>
              </a:rPr>
              <a:t>BenefitsSecondLanguageStudyNEA.pdf</a:t>
            </a:r>
            <a:r>
              <a:rPr lang="en-US" sz="1400" dirty="0" smtClean="0"/>
              <a:t>                                         Please see the bibliography of that document for many of the sources  cited in this presentation.</a:t>
            </a:r>
          </a:p>
          <a:p>
            <a:pPr>
              <a:buFont typeface="Arial" charset="0"/>
              <a:buNone/>
            </a:pPr>
            <a:r>
              <a:rPr lang="en-US" sz="1400" dirty="0" smtClean="0"/>
              <a:t>US News and World Report, </a:t>
            </a:r>
            <a:r>
              <a:rPr lang="en-US" sz="1400" i="1" dirty="0" smtClean="0"/>
              <a:t>Dropouts Loom Large for Schools</a:t>
            </a:r>
            <a:r>
              <a:rPr lang="en-US" sz="1400" dirty="0" smtClean="0"/>
              <a:t>, published online at </a:t>
            </a:r>
            <a:r>
              <a:rPr lang="en-US" sz="1400" dirty="0" smtClean="0">
                <a:hlinkClick r:id="rId3"/>
              </a:rPr>
              <a:t>http://</a:t>
            </a:r>
            <a:r>
              <a:rPr lang="en-US" sz="1400" dirty="0" err="1" smtClean="0">
                <a:hlinkClick r:id="rId3"/>
              </a:rPr>
              <a:t>www.usnews.com</a:t>
            </a:r>
            <a:r>
              <a:rPr lang="en-US" sz="1400" dirty="0" smtClean="0">
                <a:hlinkClick r:id="rId3"/>
              </a:rPr>
              <a:t>/education/articles/2009/08/19/dropouts-loom-large-for-schools</a:t>
            </a:r>
            <a:endParaRPr lang="en-US" sz="1400" dirty="0" smtClean="0"/>
          </a:p>
          <a:p>
            <a:pPr>
              <a:buFont typeface="Arial" charset="0"/>
              <a:buNone/>
            </a:pPr>
            <a:endParaRPr lang="en-US" sz="1400" dirty="0" smtClean="0"/>
          </a:p>
          <a:p>
            <a:pPr>
              <a:buFont typeface="Arial" charset="0"/>
              <a:buNone/>
            </a:pPr>
            <a:endParaRPr lang="en-US" sz="1400" dirty="0" smtClean="0"/>
          </a:p>
          <a:p>
            <a:pPr>
              <a:buFont typeface="Arial" charset="0"/>
              <a:buNone/>
            </a:pPr>
            <a:endParaRPr lang="en-US" sz="1400" dirty="0" smtClean="0"/>
          </a:p>
        </p:txBody>
      </p:sp>
      <p:sp>
        <p:nvSpPr>
          <p:cNvPr id="29699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685800"/>
            <a:ext cx="5181600" cy="54403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4000" dirty="0" smtClean="0"/>
              <a:t>You can download</a:t>
            </a:r>
          </a:p>
          <a:p>
            <a:pPr>
              <a:buFont typeface="Arial" charset="0"/>
              <a:buNone/>
            </a:pPr>
            <a:r>
              <a:rPr lang="en-US" sz="4000" dirty="0" smtClean="0"/>
              <a:t>this presentation</a:t>
            </a:r>
          </a:p>
          <a:p>
            <a:pPr>
              <a:buFont typeface="Arial" charset="0"/>
              <a:buNone/>
            </a:pPr>
            <a:r>
              <a:rPr lang="en-US" sz="4000" dirty="0" smtClean="0"/>
              <a:t>from my website:</a:t>
            </a:r>
            <a:endParaRPr lang="en-US" sz="1400" dirty="0" smtClean="0"/>
          </a:p>
          <a:p>
            <a:pPr>
              <a:buFont typeface="Arial" charset="0"/>
              <a:buNone/>
            </a:pPr>
            <a:r>
              <a:rPr lang="en-US" sz="7000" b="1" dirty="0" smtClean="0"/>
              <a:t>mrpeto.com</a:t>
            </a:r>
            <a:endParaRPr lang="en-US" sz="7000" dirty="0" smtClean="0"/>
          </a:p>
        </p:txBody>
      </p:sp>
    </p:spTree>
  </p:cSld>
  <p:clrMapOvr>
    <a:masterClrMapping/>
  </p:clrMapOvr>
  <p:transition advTm="5773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22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23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ransition advTm="1537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1752600"/>
            <a:ext cx="8610600" cy="3429000"/>
          </a:xfrm>
          <a:solidFill>
            <a:srgbClr val="C5FB8F"/>
          </a:solidFill>
        </p:spPr>
        <p:txBody>
          <a:bodyPr rtlCol="0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5800" b="1" dirty="0" smtClean="0">
                <a:solidFill>
                  <a:srgbClr val="002060"/>
                </a:solidFill>
              </a:rPr>
              <a:t>They c</a:t>
            </a:r>
            <a:r>
              <a:rPr lang="en-US" sz="5800" b="1" dirty="0" smtClean="0">
                <a:solidFill>
                  <a:srgbClr val="002060"/>
                </a:solidFill>
              </a:rPr>
              <a:t>onsistently</a:t>
            </a:r>
            <a:r>
              <a:rPr lang="en-US" dirty="0" smtClean="0"/>
              <a:t>	</a:t>
            </a:r>
            <a:endParaRPr lang="en-US" dirty="0" smtClean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7100" b="1" dirty="0" smtClean="0">
                <a:solidFill>
                  <a:srgbClr val="C5FB8F"/>
                </a:solidFill>
              </a:rPr>
              <a:t>outperform </a:t>
            </a:r>
            <a:r>
              <a:rPr lang="en-US" sz="7100" b="1" dirty="0" smtClean="0">
                <a:solidFill>
                  <a:srgbClr val="C5FB8F"/>
                </a:solidFill>
              </a:rPr>
              <a:t>their peers </a:t>
            </a:r>
            <a:endParaRPr lang="en-US" sz="7100" b="1" dirty="0" smtClean="0">
              <a:solidFill>
                <a:srgbClr val="C5FB8F"/>
              </a:solidFill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5800" b="1" dirty="0" smtClean="0">
                <a:solidFill>
                  <a:srgbClr val="002060"/>
                </a:solidFill>
              </a:rPr>
              <a:t>on </a:t>
            </a:r>
            <a:r>
              <a:rPr lang="en-US" sz="5800" b="1" dirty="0" smtClean="0">
                <a:solidFill>
                  <a:srgbClr val="002060"/>
                </a:solidFill>
              </a:rPr>
              <a:t>standardized tests </a:t>
            </a:r>
            <a:endParaRPr lang="en-US" sz="5800" b="1" dirty="0" smtClean="0">
              <a:solidFill>
                <a:srgbClr val="002060"/>
              </a:solidFill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5800" b="1" dirty="0" smtClean="0">
                <a:solidFill>
                  <a:srgbClr val="002060"/>
                </a:solidFill>
              </a:rPr>
              <a:t>in </a:t>
            </a:r>
            <a:r>
              <a:rPr lang="en-US" sz="5800" b="1" dirty="0" smtClean="0">
                <a:solidFill>
                  <a:srgbClr val="002060"/>
                </a:solidFill>
              </a:rPr>
              <a:t>core subject areas</a:t>
            </a:r>
            <a:endParaRPr lang="en-US" sz="5800" b="1" dirty="0">
              <a:solidFill>
                <a:srgbClr val="00206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0" y="5638800"/>
            <a:ext cx="8839200" cy="121920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Studies: 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Armstrong &amp; Rogers, 1997;  Saunders, 1998;  </a:t>
            </a:r>
            <a:r>
              <a:rPr lang="en-US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Masciantonio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1977;  Rafferty, 1986; Andrade, 1989; </a:t>
            </a:r>
            <a:r>
              <a:rPr lang="en-US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Kretschmer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&amp; </a:t>
            </a:r>
            <a:r>
              <a:rPr lang="en-US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Kretschmer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1989; Bastian 1980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0" y="0"/>
            <a:ext cx="9144000" cy="1752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Students who study </a:t>
            </a:r>
            <a:r>
              <a:rPr lang="en-US" sz="42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 second language</a:t>
            </a:r>
            <a:r>
              <a:rPr lang="en-US" sz="4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… </a:t>
            </a:r>
            <a:r>
              <a:rPr lang="en-US" sz="5400" b="1" dirty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do better in core subjects </a:t>
            </a:r>
          </a:p>
        </p:txBody>
      </p:sp>
      <p:sp>
        <p:nvSpPr>
          <p:cNvPr id="2" name="Rectangle 1"/>
          <p:cNvSpPr/>
          <p:nvPr/>
        </p:nvSpPr>
        <p:spPr>
          <a:xfrm>
            <a:off x="354338" y="2438400"/>
            <a:ext cx="843532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cap="none" spc="0" dirty="0" smtClean="0">
                <a:ln w="11430"/>
                <a:gradFill>
                  <a:gsLst>
                    <a:gs pos="0">
                      <a:srgbClr val="FFFF00"/>
                    </a:gs>
                    <a:gs pos="51000">
                      <a:schemeClr val="accent2">
                        <a:tint val="90000"/>
                        <a:shade val="60000"/>
                        <a:satMod val="240000"/>
                        <a:lumMod val="97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outperform their peers</a:t>
            </a:r>
            <a:endParaRPr lang="en-US" sz="6000" b="1" cap="none" spc="0" dirty="0">
              <a:ln w="11430"/>
              <a:gradFill>
                <a:gsLst>
                  <a:gs pos="0">
                    <a:srgbClr val="FFFF00"/>
                  </a:gs>
                  <a:gs pos="51000">
                    <a:schemeClr val="accent2">
                      <a:tint val="90000"/>
                      <a:shade val="60000"/>
                      <a:satMod val="240000"/>
                      <a:lumMod val="97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Oval 7"/>
          <p:cNvSpPr/>
          <p:nvPr/>
        </p:nvSpPr>
        <p:spPr>
          <a:xfrm rot="21377276">
            <a:off x="481927" y="778553"/>
            <a:ext cx="5334000" cy="3541713"/>
          </a:xfrm>
          <a:prstGeom prst="ellipse">
            <a:avLst/>
          </a:prstGeom>
          <a:solidFill>
            <a:srgbClr val="023004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Better grades in core subjects</a:t>
            </a:r>
          </a:p>
        </p:txBody>
      </p:sp>
    </p:spTree>
    <p:custDataLst>
      <p:tags r:id="rId1"/>
    </p:custDataLst>
  </p:cSld>
  <p:clrMapOvr>
    <a:masterClrMapping/>
  </p:clrMapOvr>
  <p:transition advTm="168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2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Students who study another language… </a:t>
            </a:r>
            <a:r>
              <a:rPr lang="en-US" sz="5400" b="1" dirty="0" smtClean="0">
                <a:solidFill>
                  <a:schemeClr val="bg1"/>
                </a:solidFill>
              </a:rPr>
              <a:t>do better in </a:t>
            </a:r>
            <a:r>
              <a:rPr lang="en-US" sz="5400" b="1" dirty="0" smtClean="0">
                <a:solidFill>
                  <a:srgbClr val="FFFF00"/>
                </a:solidFill>
              </a:rPr>
              <a:t>core subjects 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0" y="5867400"/>
            <a:ext cx="9144000" cy="990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Source:      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College Board, 2003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	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304800" y="1752600"/>
            <a:ext cx="8534400" cy="3886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2800" dirty="0">
                <a:latin typeface="Calibri" pitchFamily="34" charset="0"/>
              </a:rPr>
              <a:t>	</a:t>
            </a:r>
            <a:r>
              <a:rPr lang="en-US" sz="2400" b="1" dirty="0">
                <a:solidFill>
                  <a:srgbClr val="002060"/>
                </a:solidFill>
                <a:latin typeface="Calibri" pitchFamily="34" charset="0"/>
              </a:rPr>
              <a:t>Students who study four years of a second language </a:t>
            </a:r>
            <a:r>
              <a:rPr lang="en-US" sz="9600" b="1" dirty="0">
                <a:solidFill>
                  <a:srgbClr val="002060"/>
                </a:solidFill>
                <a:latin typeface="Calibri" pitchFamily="34" charset="0"/>
              </a:rPr>
              <a:t>outscore</a:t>
            </a:r>
            <a:r>
              <a:rPr lang="en-US" sz="2400" b="1" dirty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Calibri" pitchFamily="34" charset="0"/>
              </a:rPr>
              <a:t>others on </a:t>
            </a:r>
            <a:r>
              <a:rPr lang="en-US" sz="8000" b="1" dirty="0" smtClean="0">
                <a:solidFill>
                  <a:srgbClr val="002060"/>
                </a:solidFill>
                <a:latin typeface="Calibri" pitchFamily="34" charset="0"/>
              </a:rPr>
              <a:t>verbal </a:t>
            </a:r>
            <a:r>
              <a:rPr lang="en-US" sz="8000" b="1" dirty="0">
                <a:solidFill>
                  <a:srgbClr val="002060"/>
                </a:solidFill>
                <a:latin typeface="Calibri" pitchFamily="34" charset="0"/>
              </a:rPr>
              <a:t>and math </a:t>
            </a:r>
            <a:r>
              <a:rPr lang="en-US" sz="2400" b="1" dirty="0">
                <a:solidFill>
                  <a:srgbClr val="002060"/>
                </a:solidFill>
                <a:latin typeface="Calibri" pitchFamily="34" charset="0"/>
              </a:rPr>
              <a:t>section of the SAT</a:t>
            </a:r>
          </a:p>
        </p:txBody>
      </p:sp>
      <p:sp>
        <p:nvSpPr>
          <p:cNvPr id="9" name="Rounded Rectangle 8"/>
          <p:cNvSpPr/>
          <p:nvPr/>
        </p:nvSpPr>
        <p:spPr>
          <a:xfrm rot="518491">
            <a:off x="3886200" y="815975"/>
            <a:ext cx="5029200" cy="3429000"/>
          </a:xfrm>
          <a:prstGeom prst="roundRect">
            <a:avLst/>
          </a:prstGeom>
          <a:solidFill>
            <a:srgbClr val="FF0000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b="1" dirty="0"/>
              <a:t>They score over 100 points more in each section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/>
              <a:t>(College Board, 2004)</a:t>
            </a:r>
          </a:p>
        </p:txBody>
      </p:sp>
    </p:spTree>
    <p:custDataLst>
      <p:tags r:id="rId1"/>
    </p:custDataLst>
  </p:cSld>
  <p:clrMapOvr>
    <a:masterClrMapping/>
  </p:clrMapOvr>
  <p:transition advTm="1010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ontent Placeholder 4"/>
          <p:cNvSpPr txBox="1">
            <a:spLocks/>
          </p:cNvSpPr>
          <p:nvPr/>
        </p:nvSpPr>
        <p:spPr bwMode="auto">
          <a:xfrm>
            <a:off x="228600" y="304800"/>
            <a:ext cx="8686800" cy="6324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2800" dirty="0">
                <a:latin typeface="Calibri" pitchFamily="34" charset="0"/>
              </a:rPr>
              <a:t>	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endParaRPr lang="en-US" sz="2800" dirty="0">
              <a:latin typeface="Calibri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4000" b="1" dirty="0">
                <a:solidFill>
                  <a:srgbClr val="002060"/>
                </a:solidFill>
                <a:latin typeface="Calibri" pitchFamily="34" charset="0"/>
              </a:rPr>
              <a:t>Learning a second language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4000" b="1" dirty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n-US" sz="7200" b="1" dirty="0">
                <a:solidFill>
                  <a:srgbClr val="002060"/>
                </a:solidFill>
                <a:latin typeface="Calibri" pitchFamily="34" charset="0"/>
              </a:rPr>
              <a:t>benefits all students, 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endParaRPr lang="en-US" sz="7200" b="1" dirty="0">
              <a:solidFill>
                <a:srgbClr val="002060"/>
              </a:solidFill>
              <a:latin typeface="Calibri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4000" b="1" dirty="0">
                <a:solidFill>
                  <a:srgbClr val="002060"/>
                </a:solidFill>
                <a:latin typeface="Calibri" pitchFamily="34" charset="0"/>
              </a:rPr>
              <a:t>not just academically strong students</a:t>
            </a:r>
            <a:endParaRPr lang="en-US" sz="5400" b="1" dirty="0">
              <a:solidFill>
                <a:srgbClr val="00206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advTm="2012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Students who study another language… </a:t>
            </a:r>
            <a:r>
              <a:rPr lang="en-US" sz="5400" b="1" dirty="0" smtClean="0">
                <a:solidFill>
                  <a:schemeClr val="bg1"/>
                </a:solidFill>
              </a:rPr>
              <a:t>develop stronger </a:t>
            </a:r>
            <a:r>
              <a:rPr lang="en-US" sz="5400" b="1" dirty="0" smtClean="0">
                <a:solidFill>
                  <a:srgbClr val="FFFF00"/>
                </a:solidFill>
              </a:rPr>
              <a:t>basic skills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0" y="5867400"/>
            <a:ext cx="9144000" cy="9906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Studies:      </a:t>
            </a:r>
            <a:r>
              <a:rPr lang="en-US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Lapkin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et al, 1990;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	  </a:t>
            </a:r>
            <a:r>
              <a:rPr lang="en-US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Ratte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1968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228600" y="1905000"/>
            <a:ext cx="8534400" cy="3886200"/>
          </a:xfrm>
          <a:prstGeom prst="rect">
            <a:avLst/>
          </a:prstGeom>
          <a:solidFill>
            <a:srgbClr val="D1FA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2800" dirty="0">
                <a:latin typeface="Calibri" pitchFamily="34" charset="0"/>
              </a:rPr>
              <a:t>	</a:t>
            </a:r>
            <a:r>
              <a:rPr lang="en-US" sz="2800" b="1" dirty="0">
                <a:solidFill>
                  <a:srgbClr val="002060"/>
                </a:solidFill>
                <a:latin typeface="Calibri" pitchFamily="34" charset="0"/>
              </a:rPr>
              <a:t>Studies find that second language learners develop </a:t>
            </a:r>
            <a:r>
              <a:rPr lang="en-US" sz="9600" b="1" dirty="0">
                <a:solidFill>
                  <a:srgbClr val="D1FAFF"/>
                </a:solidFill>
                <a:latin typeface="Calibri" pitchFamily="34" charset="0"/>
              </a:rPr>
              <a:t>b</a:t>
            </a:r>
            <a:r>
              <a:rPr lang="en-US" sz="7200" b="1" dirty="0">
                <a:solidFill>
                  <a:srgbClr val="D1FAFF"/>
                </a:solidFill>
                <a:latin typeface="Calibri" pitchFamily="34" charset="0"/>
              </a:rPr>
              <a:t>etter listening skills </a:t>
            </a:r>
            <a:r>
              <a:rPr lang="en-US" sz="2800" b="1" dirty="0">
                <a:solidFill>
                  <a:srgbClr val="002060"/>
                </a:solidFill>
                <a:latin typeface="Calibri" pitchFamily="34" charset="0"/>
              </a:rPr>
              <a:t>and </a:t>
            </a:r>
            <a:r>
              <a:rPr lang="en-US" sz="7200" b="1" dirty="0">
                <a:solidFill>
                  <a:srgbClr val="D1FAFF"/>
                </a:solidFill>
                <a:latin typeface="Calibri" pitchFamily="34" charset="0"/>
              </a:rPr>
              <a:t>sharper memorie</a:t>
            </a:r>
            <a:r>
              <a:rPr lang="en-US" sz="8800" b="1" dirty="0">
                <a:solidFill>
                  <a:srgbClr val="D1FAFF"/>
                </a:solidFill>
                <a:latin typeface="Calibri" pitchFamily="34" charset="0"/>
              </a:rPr>
              <a:t>s</a:t>
            </a:r>
            <a:r>
              <a:rPr lang="en-US" sz="7200" b="1" dirty="0">
                <a:solidFill>
                  <a:srgbClr val="D1FAFF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Calibri" pitchFamily="34" charset="0"/>
              </a:rPr>
              <a:t>than their monolingual peers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2286000"/>
            <a:ext cx="96011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25400" cmpd="sng">
                  <a:solidFill>
                    <a:schemeClr val="tx2">
                      <a:lumMod val="20000"/>
                      <a:lumOff val="8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1B10FE"/>
                    </a:gs>
                    <a:gs pos="100000">
                      <a:schemeClr val="tx1"/>
                    </a:gs>
                  </a:gsLst>
                  <a:lin ang="5400000" scaled="0"/>
                  <a:tileRect/>
                </a:gradFill>
                <a:effectLst>
                  <a:reflection blurRad="12700" stA="28000" endPos="45000" dist="1000" dir="5400000" sy="-100000" algn="bl" rotWithShape="0"/>
                </a:effectLst>
                <a:latin typeface="Aharoni" pitchFamily="2" charset="-79"/>
                <a:cs typeface="Aharoni" pitchFamily="2" charset="-79"/>
              </a:rPr>
              <a:t>better </a:t>
            </a:r>
          </a:p>
          <a:p>
            <a:pPr algn="ctr"/>
            <a:r>
              <a:rPr lang="en-US" sz="5400" b="1" cap="all" spc="0" dirty="0" smtClean="0">
                <a:ln w="25400" cmpd="sng">
                  <a:solidFill>
                    <a:schemeClr val="tx2">
                      <a:lumMod val="20000"/>
                      <a:lumOff val="8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1B10FE"/>
                    </a:gs>
                    <a:gs pos="100000">
                      <a:schemeClr val="tx1"/>
                    </a:gs>
                  </a:gsLst>
                  <a:lin ang="5400000" scaled="0"/>
                  <a:tileRect/>
                </a:gradFill>
                <a:effectLst>
                  <a:reflection blurRad="12700" stA="28000" endPos="45000" dist="1000" dir="5400000" sy="-100000" algn="bl" rotWithShape="0"/>
                </a:effectLst>
                <a:latin typeface="Aharoni" pitchFamily="2" charset="-79"/>
                <a:cs typeface="Aharoni" pitchFamily="2" charset="-79"/>
              </a:rPr>
              <a:t>listening skills</a:t>
            </a:r>
            <a:endParaRPr lang="es-CO" sz="5400" b="1" cap="all" spc="0" dirty="0">
              <a:ln w="25400" cmpd="sng">
                <a:solidFill>
                  <a:schemeClr val="tx2">
                    <a:lumMod val="20000"/>
                    <a:lumOff val="8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1B10FE"/>
                  </a:gs>
                  <a:gs pos="100000">
                    <a:schemeClr val="tx1"/>
                  </a:gs>
                </a:gsLst>
                <a:lin ang="5400000" scaled="0"/>
                <a:tileRect/>
              </a:gradFill>
              <a:effectLst>
                <a:reflection blurRad="12700" stA="28000" endPos="45000" dist="1000" dir="5400000" sy="-100000" algn="bl" rotWithShape="0"/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0" y="4114800"/>
            <a:ext cx="696056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all" spc="0" dirty="0" smtClean="0">
                <a:ln w="25400" cmpd="sng">
                  <a:solidFill>
                    <a:srgbClr val="D1FAFF"/>
                  </a:solidFill>
                  <a:prstDash val="solid"/>
                </a:ln>
                <a:gradFill flip="none" rotWithShape="1"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1B10FE"/>
                    </a:gs>
                    <a:gs pos="100000">
                      <a:schemeClr val="tx1"/>
                    </a:gs>
                  </a:gsLst>
                  <a:lin ang="5400000" scaled="0"/>
                  <a:tileRect/>
                </a:gradFill>
                <a:effectLst>
                  <a:reflection blurRad="12700" stA="28000" endPos="45000" dist="1000" dir="5400000" sy="-100000" algn="bl" rotWithShape="0"/>
                </a:effectLst>
                <a:latin typeface="Bauhaus 93" pitchFamily="82" charset="0"/>
              </a:rPr>
              <a:t>sharper</a:t>
            </a:r>
            <a:r>
              <a:rPr lang="en-US" sz="6000" b="1" cap="all" spc="0" dirty="0" smtClean="0">
                <a:ln w="25400" cmpd="sng">
                  <a:solidFill>
                    <a:srgbClr val="FFFF00"/>
                  </a:solidFill>
                  <a:prstDash val="solid"/>
                </a:ln>
                <a:gradFill flip="none" rotWithShape="1"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1B10FE"/>
                    </a:gs>
                    <a:gs pos="100000">
                      <a:schemeClr val="tx1"/>
                    </a:gs>
                  </a:gsLst>
                  <a:lin ang="5400000" scaled="0"/>
                  <a:tileRect/>
                </a:gradFill>
                <a:effectLst>
                  <a:reflection blurRad="12700" stA="28000" endPos="45000" dist="1000" dir="5400000" sy="-100000" algn="bl" rotWithShape="0"/>
                </a:effectLst>
                <a:latin typeface="Bauhaus 93" pitchFamily="82" charset="0"/>
              </a:rPr>
              <a:t> </a:t>
            </a:r>
            <a:r>
              <a:rPr lang="en-US" sz="6000" b="1" cap="all" spc="0" dirty="0" smtClean="0">
                <a:ln w="25400" cmpd="sng">
                  <a:solidFill>
                    <a:schemeClr val="tx2">
                      <a:lumMod val="20000"/>
                      <a:lumOff val="8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1B10FE"/>
                    </a:gs>
                    <a:gs pos="100000">
                      <a:schemeClr val="tx1"/>
                    </a:gs>
                  </a:gsLst>
                  <a:lin ang="5400000" scaled="0"/>
                  <a:tileRect/>
                </a:gradFill>
                <a:effectLst>
                  <a:reflection blurRad="12700" stA="28000" endPos="45000" dist="1000" dir="5400000" sy="-100000" algn="bl" rotWithShape="0"/>
                </a:effectLst>
                <a:latin typeface="Bauhaus 93" pitchFamily="82" charset="0"/>
              </a:rPr>
              <a:t>memories</a:t>
            </a:r>
            <a:endParaRPr lang="es-CO" sz="6000" b="1" cap="all" spc="0" dirty="0">
              <a:ln w="25400" cmpd="sng">
                <a:solidFill>
                  <a:schemeClr val="tx2">
                    <a:lumMod val="20000"/>
                    <a:lumOff val="8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1B10FE"/>
                  </a:gs>
                  <a:gs pos="100000">
                    <a:schemeClr val="tx1"/>
                  </a:gs>
                </a:gsLst>
                <a:lin ang="5400000" scaled="0"/>
                <a:tileRect/>
              </a:gradFill>
              <a:effectLst>
                <a:reflection blurRad="12700" stA="28000" endPos="45000" dist="1000" dir="5400000" sy="-100000" algn="bl" rotWithShape="0"/>
              </a:effectLst>
              <a:latin typeface="Bauhaus 93" pitchFamily="82" charset="0"/>
            </a:endParaRPr>
          </a:p>
        </p:txBody>
      </p:sp>
      <p:sp>
        <p:nvSpPr>
          <p:cNvPr id="10" name="Oval 9"/>
          <p:cNvSpPr/>
          <p:nvPr/>
        </p:nvSpPr>
        <p:spPr>
          <a:xfrm rot="20647818">
            <a:off x="240448" y="2590799"/>
            <a:ext cx="3913188" cy="3048000"/>
          </a:xfrm>
          <a:prstGeom prst="ellipse">
            <a:avLst/>
          </a:prstGeom>
          <a:solidFill>
            <a:srgbClr val="F73717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Better listening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skills</a:t>
            </a:r>
          </a:p>
        </p:txBody>
      </p:sp>
      <p:sp>
        <p:nvSpPr>
          <p:cNvPr id="11" name="Oval 10"/>
          <p:cNvSpPr/>
          <p:nvPr/>
        </p:nvSpPr>
        <p:spPr>
          <a:xfrm rot="434335">
            <a:off x="5358755" y="2128096"/>
            <a:ext cx="3733800" cy="3048000"/>
          </a:xfrm>
          <a:prstGeom prst="ellipse">
            <a:avLst/>
          </a:prstGeom>
          <a:solidFill>
            <a:srgbClr val="1B10FE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Better memory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6916839"/>
      </p:ext>
    </p:extLst>
  </p:cSld>
  <p:clrMapOvr>
    <a:masterClrMapping/>
  </p:clrMapOvr>
  <p:transition advTm="121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/>
          <a:lstStyle/>
          <a:p>
            <a:r>
              <a:rPr lang="en-US" sz="4200" b="1" dirty="0" smtClean="0">
                <a:solidFill>
                  <a:srgbClr val="CCFFFF"/>
                </a:solidFill>
              </a:rPr>
              <a:t>Students who study another language… </a:t>
            </a:r>
            <a:r>
              <a:rPr lang="en-US" sz="5400" b="1" dirty="0" smtClean="0">
                <a:solidFill>
                  <a:schemeClr val="bg1"/>
                </a:solidFill>
              </a:rPr>
              <a:t>do better in </a:t>
            </a:r>
            <a:r>
              <a:rPr lang="en-US" sz="5400" b="1" dirty="0" smtClean="0">
                <a:solidFill>
                  <a:srgbClr val="FFFF00"/>
                </a:solidFill>
              </a:rPr>
              <a:t>core subjects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0" y="4953000"/>
            <a:ext cx="6019800" cy="1600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Studies:    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Curtain &amp; Dahlberg, 2004;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Saville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-</a:t>
            </a:r>
            <a:r>
              <a:rPr lang="en-US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Troike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1984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609600" y="1981200"/>
            <a:ext cx="8001000" cy="25908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50800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>
                <a:latin typeface="+mn-lt"/>
              </a:rPr>
              <a:t>	</a:t>
            </a:r>
            <a:r>
              <a:rPr lang="en-US" sz="5400" b="1" dirty="0">
                <a:solidFill>
                  <a:schemeClr val="bg1"/>
                </a:solidFill>
                <a:latin typeface="+mn-lt"/>
              </a:rPr>
              <a:t>S</a:t>
            </a:r>
            <a:r>
              <a:rPr lang="en-US" sz="5400" b="1" dirty="0" err="1">
                <a:solidFill>
                  <a:schemeClr val="bg1"/>
                </a:solidFill>
                <a:latin typeface="+mn-lt"/>
              </a:rPr>
              <a:t>tudying</a:t>
            </a:r>
            <a:r>
              <a:rPr lang="en-US" sz="5400" b="1" dirty="0">
                <a:solidFill>
                  <a:schemeClr val="bg1"/>
                </a:solidFill>
                <a:latin typeface="+mn-lt"/>
              </a:rPr>
              <a:t> a second language enhances reading and writing in English</a:t>
            </a:r>
          </a:p>
        </p:txBody>
      </p:sp>
      <p:sp>
        <p:nvSpPr>
          <p:cNvPr id="5" name="Oval 4"/>
          <p:cNvSpPr/>
          <p:nvPr/>
        </p:nvSpPr>
        <p:spPr>
          <a:xfrm rot="1019180">
            <a:off x="5046663" y="2917825"/>
            <a:ext cx="3733800" cy="3048000"/>
          </a:xfrm>
          <a:prstGeom prst="ellipse">
            <a:avLst/>
          </a:prstGeom>
          <a:solidFill>
            <a:schemeClr val="accent2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Better reading skills</a:t>
            </a:r>
          </a:p>
        </p:txBody>
      </p:sp>
    </p:spTree>
    <p:custDataLst>
      <p:tags r:id="rId1"/>
    </p:custDataLst>
  </p:cSld>
  <p:clrMapOvr>
    <a:masterClrMapping/>
  </p:clrMapOvr>
  <p:transition advTm="683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/>
          <a:lstStyle/>
          <a:p>
            <a:r>
              <a:rPr lang="en-US" sz="4200" b="1" smtClean="0">
                <a:solidFill>
                  <a:srgbClr val="CCFFFF"/>
                </a:solidFill>
              </a:rPr>
              <a:t>Students who study another language… </a:t>
            </a:r>
            <a:r>
              <a:rPr lang="en-US" sz="5400" b="1" smtClean="0">
                <a:solidFill>
                  <a:schemeClr val="bg1"/>
                </a:solidFill>
              </a:rPr>
              <a:t>do better in </a:t>
            </a:r>
            <a:r>
              <a:rPr lang="en-US" sz="5400" b="1" smtClean="0">
                <a:solidFill>
                  <a:srgbClr val="FFFF00"/>
                </a:solidFill>
              </a:rPr>
              <a:t>core subjects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0" y="5867400"/>
            <a:ext cx="6019800" cy="6858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Study:      </a:t>
            </a:r>
            <a:r>
              <a:rPr lang="en-US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Masciantonio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1977</a:t>
            </a:r>
            <a:endParaRPr lang="en-US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609600" y="1905000"/>
            <a:ext cx="8001000" cy="32004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</a:gradFill>
          <a:ln w="508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>
                <a:latin typeface="+mn-lt"/>
              </a:rPr>
              <a:t>	</a:t>
            </a:r>
            <a:r>
              <a:rPr lang="en-US" sz="4800" b="1" dirty="0">
                <a:solidFill>
                  <a:srgbClr val="C00000"/>
                </a:solidFill>
                <a:latin typeface="+mn-lt"/>
              </a:rPr>
              <a:t>S</a:t>
            </a:r>
            <a:r>
              <a:rPr lang="en-US" sz="4800" b="1" dirty="0" err="1">
                <a:solidFill>
                  <a:srgbClr val="C00000"/>
                </a:solidFill>
                <a:latin typeface="+mn-lt"/>
              </a:rPr>
              <a:t>econd</a:t>
            </a:r>
            <a:r>
              <a:rPr lang="en-US" sz="4800" b="1" dirty="0">
                <a:solidFill>
                  <a:srgbClr val="C00000"/>
                </a:solidFill>
                <a:latin typeface="+mn-lt"/>
              </a:rPr>
              <a:t> language learners consistently score higher in measures of English vocabulary</a:t>
            </a:r>
          </a:p>
        </p:txBody>
      </p:sp>
      <p:sp>
        <p:nvSpPr>
          <p:cNvPr id="5" name="Oval 4"/>
          <p:cNvSpPr/>
          <p:nvPr/>
        </p:nvSpPr>
        <p:spPr>
          <a:xfrm rot="21373067">
            <a:off x="987425" y="842963"/>
            <a:ext cx="4819650" cy="2384425"/>
          </a:xfrm>
          <a:prstGeom prst="ellipse">
            <a:avLst/>
          </a:prstGeom>
          <a:solidFill>
            <a:srgbClr val="FFFF99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>
                <a:solidFill>
                  <a:srgbClr val="002060"/>
                </a:solidFill>
              </a:rPr>
              <a:t>Better vocabulary</a:t>
            </a:r>
          </a:p>
        </p:txBody>
      </p:sp>
    </p:spTree>
    <p:custDataLst>
      <p:tags r:id="rId1"/>
    </p:custDataLst>
  </p:cSld>
  <p:clrMapOvr>
    <a:masterClrMapping/>
  </p:clrMapOvr>
  <p:transition advTm="612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Content Placeholder 4"/>
          <p:cNvSpPr txBox="1">
            <a:spLocks/>
          </p:cNvSpPr>
          <p:nvPr/>
        </p:nvSpPr>
        <p:spPr bwMode="auto">
          <a:xfrm>
            <a:off x="228600" y="304800"/>
            <a:ext cx="8686800" cy="6324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2800" dirty="0">
                <a:latin typeface="Calibri" pitchFamily="34" charset="0"/>
              </a:rPr>
              <a:t>	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endParaRPr lang="en-US" sz="2800" dirty="0">
              <a:latin typeface="Calibri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4000" b="1" dirty="0">
                <a:solidFill>
                  <a:srgbClr val="002060"/>
                </a:solidFill>
                <a:latin typeface="Calibri" pitchFamily="34" charset="0"/>
              </a:rPr>
              <a:t>Learning a second language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4000" b="1" dirty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n-US" sz="7200" b="1" dirty="0">
                <a:solidFill>
                  <a:srgbClr val="002060"/>
                </a:solidFill>
                <a:latin typeface="Calibri" pitchFamily="34" charset="0"/>
              </a:rPr>
              <a:t>improves </a:t>
            </a:r>
            <a:endParaRPr lang="en-US" sz="7200" b="1" dirty="0" smtClean="0">
              <a:solidFill>
                <a:srgbClr val="002060"/>
              </a:solidFill>
              <a:latin typeface="Calibri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9600" b="1" dirty="0" smtClean="0">
                <a:solidFill>
                  <a:srgbClr val="002060"/>
                </a:solidFill>
                <a:latin typeface="Calibri" pitchFamily="34" charset="0"/>
              </a:rPr>
              <a:t>math </a:t>
            </a:r>
            <a:r>
              <a:rPr lang="en-US" sz="9600" b="1" dirty="0">
                <a:solidFill>
                  <a:srgbClr val="002060"/>
                </a:solidFill>
                <a:latin typeface="Calibri" pitchFamily="34" charset="0"/>
              </a:rPr>
              <a:t>skills 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endParaRPr lang="en-US" sz="7200" b="1" dirty="0">
              <a:solidFill>
                <a:srgbClr val="00206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advTm="2064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Students who study another language… </a:t>
            </a:r>
            <a:r>
              <a:rPr lang="en-US" sz="5400" b="1" dirty="0" smtClean="0">
                <a:solidFill>
                  <a:schemeClr val="bg1"/>
                </a:solidFill>
              </a:rPr>
              <a:t>develop </a:t>
            </a:r>
            <a:r>
              <a:rPr lang="en-US" sz="5400" b="1" dirty="0" smtClean="0">
                <a:solidFill>
                  <a:srgbClr val="FFFF00"/>
                </a:solidFill>
              </a:rPr>
              <a:t>abstract thinking skills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0" y="5486400"/>
            <a:ext cx="9144000" cy="13716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Studies:      </a:t>
            </a:r>
            <a:r>
              <a:rPr lang="en-US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Bamford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&amp; </a:t>
            </a:r>
            <a:r>
              <a:rPr lang="en-US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Mizokawa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1991;   </a:t>
            </a:r>
            <a:r>
              <a:rPr lang="en-US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Hakuta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1986;    		  Cummins 1981;   Landry, 1973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	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609600" y="1905000"/>
            <a:ext cx="84582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Calibri" pitchFamily="34" charset="0"/>
              </a:rPr>
              <a:t>	</a:t>
            </a:r>
            <a:r>
              <a:rPr lang="en-US" sz="4800" b="1">
                <a:solidFill>
                  <a:schemeClr val="bg1"/>
                </a:solidFill>
                <a:latin typeface="Calibri" pitchFamily="34" charset="0"/>
              </a:rPr>
              <a:t>Many studies show that language learners develop </a:t>
            </a:r>
            <a:r>
              <a:rPr lang="en-US" sz="4800" b="1">
                <a:solidFill>
                  <a:srgbClr val="FFFF00"/>
                </a:solidFill>
                <a:latin typeface="Calibri" pitchFamily="34" charset="0"/>
              </a:rPr>
              <a:t>better problem solving skills </a:t>
            </a:r>
            <a:r>
              <a:rPr lang="en-US" sz="4800" b="1">
                <a:solidFill>
                  <a:schemeClr val="bg1"/>
                </a:solidFill>
                <a:latin typeface="Calibri" pitchFamily="34" charset="0"/>
              </a:rPr>
              <a:t>and </a:t>
            </a:r>
            <a:r>
              <a:rPr lang="en-US" sz="4800" b="1">
                <a:solidFill>
                  <a:srgbClr val="FFFF00"/>
                </a:solidFill>
                <a:latin typeface="Calibri" pitchFamily="34" charset="0"/>
              </a:rPr>
              <a:t>cognitive flexibility </a:t>
            </a:r>
          </a:p>
        </p:txBody>
      </p:sp>
      <p:sp>
        <p:nvSpPr>
          <p:cNvPr id="5" name="Oval 4"/>
          <p:cNvSpPr/>
          <p:nvPr/>
        </p:nvSpPr>
        <p:spPr>
          <a:xfrm rot="766638">
            <a:off x="3738563" y="2816225"/>
            <a:ext cx="5183187" cy="3511550"/>
          </a:xfrm>
          <a:prstGeom prst="ellipse">
            <a:avLst/>
          </a:prstGeom>
          <a:solidFill>
            <a:srgbClr val="FFC000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b="1" dirty="0"/>
              <a:t>Better problem solving skills</a:t>
            </a:r>
          </a:p>
        </p:txBody>
      </p:sp>
    </p:spTree>
    <p:custDataLst>
      <p:tags r:id="rId1"/>
    </p:custDataLst>
  </p:cSld>
  <p:clrMapOvr>
    <a:masterClrMapping/>
  </p:clrMapOvr>
  <p:transition advTm="784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.7|1.4|1.6|1.5|1.7|1.7|1.8|1.8|1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4.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6.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1.1|2.3|1|1.6|2.2|2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5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4.5|1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3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5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3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</TotalTime>
  <Words>334</Words>
  <Application>Microsoft Office PowerPoint</Application>
  <PresentationFormat>On-screen Show (4:3)</PresentationFormat>
  <Paragraphs>110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Students who study another language… do better in core subjects </vt:lpstr>
      <vt:lpstr>PowerPoint Presentation</vt:lpstr>
      <vt:lpstr>Students who study another language… develop stronger basic skills</vt:lpstr>
      <vt:lpstr>Students who study another language… do better in core subjects </vt:lpstr>
      <vt:lpstr>Students who study another language… do better in core subjects </vt:lpstr>
      <vt:lpstr>PowerPoint Presentation</vt:lpstr>
      <vt:lpstr>Students who study another language… develop abstract thinking skills</vt:lpstr>
      <vt:lpstr>Students who study another language… do better in core subjects </vt:lpstr>
      <vt:lpstr>Students who study another language… do better in core subjects </vt:lpstr>
      <vt:lpstr>Students who study another language… develop better basic skills</vt:lpstr>
      <vt:lpstr>Students who study another language… develop self-confidence</vt:lpstr>
      <vt:lpstr>Students who study another language… do better in college</vt:lpstr>
      <vt:lpstr>PowerPoint Presentation</vt:lpstr>
      <vt:lpstr>Students who study another language… do better in core subjects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</dc:creator>
  <cp:lastModifiedBy>Owner</cp:lastModifiedBy>
  <cp:revision>84</cp:revision>
  <dcterms:created xsi:type="dcterms:W3CDTF">2011-06-15T19:27:12Z</dcterms:created>
  <dcterms:modified xsi:type="dcterms:W3CDTF">2013-06-16T19:17:30Z</dcterms:modified>
</cp:coreProperties>
</file>